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317" r:id="rId4"/>
    <p:sldId id="260" r:id="rId5"/>
    <p:sldId id="269" r:id="rId6"/>
    <p:sldId id="292" r:id="rId7"/>
    <p:sldId id="293" r:id="rId8"/>
    <p:sldId id="294" r:id="rId9"/>
    <p:sldId id="295" r:id="rId10"/>
    <p:sldId id="262" r:id="rId11"/>
    <p:sldId id="296" r:id="rId12"/>
    <p:sldId id="297" r:id="rId13"/>
    <p:sldId id="298" r:id="rId14"/>
    <p:sldId id="299" r:id="rId15"/>
    <p:sldId id="264" r:id="rId16"/>
    <p:sldId id="300" r:id="rId17"/>
    <p:sldId id="265" r:id="rId18"/>
    <p:sldId id="314" r:id="rId19"/>
    <p:sldId id="315" r:id="rId20"/>
    <p:sldId id="301" r:id="rId21"/>
    <p:sldId id="302" r:id="rId22"/>
    <p:sldId id="316" r:id="rId23"/>
    <p:sldId id="267" r:id="rId24"/>
    <p:sldId id="305" r:id="rId25"/>
    <p:sldId id="306" r:id="rId26"/>
    <p:sldId id="307" r:id="rId27"/>
    <p:sldId id="308" r:id="rId28"/>
    <p:sldId id="309" r:id="rId29"/>
    <p:sldId id="311" r:id="rId30"/>
    <p:sldId id="268" r:id="rId31"/>
    <p:sldId id="312" r:id="rId32"/>
    <p:sldId id="290" r:id="rId33"/>
    <p:sldId id="313" r:id="rId34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3" autoAdjust="0"/>
    <p:restoredTop sz="93624" autoAdjust="0"/>
  </p:normalViewPr>
  <p:slideViewPr>
    <p:cSldViewPr>
      <p:cViewPr>
        <p:scale>
          <a:sx n="137" d="100"/>
          <a:sy n="137" d="100"/>
        </p:scale>
        <p:origin x="1960" y="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C6C44-DEEE-445D-90D7-4266DC65574F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CF19E-BB89-4998-AD04-93AB6A96CC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6331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7498C-023E-4647-B375-524BE642DC0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341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B6765-F656-7AB1-8B79-938252B72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3EAA5A6-C3A5-7A7F-6C8A-6C82C065C1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779C230-5FA9-357A-AB79-BD76AD02B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B67633-8666-BAB2-481D-3B001FAE8C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7498C-023E-4647-B375-524BE642DC0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942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1BC23-9337-72BF-C65F-8FAB4941D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08C2241-E152-4AEC-AED4-1F75CFD0D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7D6634D-F530-E957-357D-144B70721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3E41A4-1AA1-1747-2000-DE2A9922B2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7498C-023E-4647-B375-524BE642DC0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024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0E45C-5995-24DF-3FDA-33B398DD1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0AB0C7C-6F91-CED1-EEF2-D90104555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B573D23-9303-4F46-514F-E73C4C1FF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00CCA0-EBE8-01F7-EB02-40EB5E2251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7498C-023E-4647-B375-524BE642DC0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139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751E00-8267-4604-A477-06D690F3831A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BB5B2E-7B09-42BA-B78A-718198AF4022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A41635-D202-4D10-8FA9-DA258B96F66E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68E297-6CBE-4718-A55E-559A2615A1B7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56A142-61B5-4E3D-90E3-37CCCA5B8200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6EF70-771F-4125-BD92-2CF85D34D26F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55F65-09CC-47BE-B43C-09A283D2E9B2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2316F-EB17-4252-8A8C-611AED72FBAB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B138E0-A9D7-4867-995F-585EB895710D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F3198-B843-4265-ABF0-65946D3BF37C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0879FC-8726-479C-A2CE-57C987F54908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2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8F5D6D9-064D-480F-AE44-1D22C9D85F98}" type="slidenum">
              <a:rPr lang="pt-BR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2130425"/>
            <a:ext cx="8352928" cy="1470025"/>
          </a:xfrm>
        </p:spPr>
        <p:txBody>
          <a:bodyPr/>
          <a:lstStyle/>
          <a:p>
            <a:r>
              <a:rPr lang="pt-BR" dirty="0"/>
              <a:t>EXPOFRITZ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Aluno: Felipe Krieger Buche</a:t>
            </a:r>
          </a:p>
          <a:p>
            <a:endParaRPr lang="pt-BR" dirty="0"/>
          </a:p>
          <a:p>
            <a:r>
              <a:rPr lang="pt-BR" dirty="0"/>
              <a:t>Orientador: Dalton Solano dos Reis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Correlatos (1/3)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BB8962-A759-8139-1A89-6FFCAB066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>
            <a:normAutofit/>
          </a:bodyPr>
          <a:lstStyle/>
          <a:p>
            <a:r>
              <a:rPr lang="pt-BR" sz="2400" dirty="0" err="1"/>
              <a:t>Diquinha</a:t>
            </a:r>
            <a:r>
              <a:rPr lang="pt-BR" sz="2400" dirty="0"/>
              <a:t>: Aplicativo móvel para auxiliar no processo de aprendizagem não formal em museus;</a:t>
            </a:r>
          </a:p>
          <a:p>
            <a:r>
              <a:rPr lang="pt-BR" sz="2000" dirty="0"/>
              <a:t>Dantas </a:t>
            </a:r>
            <a:r>
              <a:rPr lang="pt-BR" sz="2000" i="1" dirty="0"/>
              <a:t>et al. </a:t>
            </a:r>
            <a:r>
              <a:rPr lang="pt-BR" sz="2000" dirty="0"/>
              <a:t>(2020)</a:t>
            </a:r>
            <a:r>
              <a:rPr lang="pt-BR" sz="2400" dirty="0"/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258D405-A218-C047-58CB-710A31B2B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609762"/>
            <a:ext cx="5508612" cy="40185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8979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4C39F-74BA-5CD0-430A-42CED976B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B4725-8883-18FC-A1B2-7D69FCBA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Correlatos (2/3)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5621B3-85F2-0342-4F66-6D139F556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>
            <a:normAutofit/>
          </a:bodyPr>
          <a:lstStyle/>
          <a:p>
            <a:r>
              <a:rPr lang="pt-BR" sz="2400" dirty="0"/>
              <a:t>APP INCLUIR: ACESSIBILIDADE CULTURAL NO MUSEU CASA DE ALUIZIO CAMPOS;</a:t>
            </a:r>
          </a:p>
          <a:p>
            <a:r>
              <a:rPr lang="pt-BR" sz="2000" dirty="0"/>
              <a:t>Nascimento (2021).</a:t>
            </a:r>
            <a:endParaRPr lang="pt-BR" sz="2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322F7C0-16BE-68C7-738D-AB10EC523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2276871"/>
            <a:ext cx="2224697" cy="4449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4076EA3-037B-214E-15E3-E6AFD74CA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2276871"/>
            <a:ext cx="2291425" cy="4481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2336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CA49E-E79F-3C0E-84E3-C93A7002C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1B211-024E-B446-627D-E2E4411C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Correlatos (3/3)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B66847-3E3C-EFED-2B0D-C0D2681E3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>
            <a:normAutofit/>
          </a:bodyPr>
          <a:lstStyle/>
          <a:p>
            <a:r>
              <a:rPr lang="en-US" sz="2400" dirty="0"/>
              <a:t>Augmented Reality Experience for Inaccessible Areas in Museums</a:t>
            </a:r>
            <a:r>
              <a:rPr lang="pt-BR" sz="2400" dirty="0"/>
              <a:t>;</a:t>
            </a:r>
          </a:p>
          <a:p>
            <a:r>
              <a:rPr lang="it-IT" sz="2000" dirty="0"/>
              <a:t>Germak, Di Salvo &amp; Abbate (2021).</a:t>
            </a: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450BC58-700C-E9A3-5496-6788E8B61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668129"/>
            <a:ext cx="6624736" cy="41452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6617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03DBC-D4EA-5AD2-8A4D-CEA896CE7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38B71-7B14-52F5-A1A1-33B80102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 Funcionais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90CF4F-F5BF-3F6E-26E7-269F5470A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64" y="1772816"/>
            <a:ext cx="8229600" cy="4680520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RF01: O aplicativo deve permitir ao usuário acessar as funções principais via aplicativo móvel;</a:t>
            </a:r>
          </a:p>
          <a:p>
            <a:r>
              <a:rPr lang="pt-BR" dirty="0"/>
              <a:t>RF02: O aplicativo deve permitir ao usuário realizar reconhecimento de objetos 3D para identificar animais da exposição;</a:t>
            </a:r>
          </a:p>
          <a:p>
            <a:r>
              <a:rPr lang="pt-BR" dirty="0"/>
              <a:t>RF03: O aplicativo deve permitir ao usuário utilizar Realidade Aumentada para exibir informações adicionais sobre os animais;</a:t>
            </a:r>
          </a:p>
          <a:p>
            <a:r>
              <a:rPr lang="pt-BR" dirty="0"/>
              <a:t>RF04: O aplicativo deve permitir que o usuário consulte as informações gerais da exposição, incluindo horários e últimas postagens na rede social;</a:t>
            </a:r>
          </a:p>
          <a:p>
            <a:r>
              <a:rPr lang="pt-BR" dirty="0"/>
              <a:t>RF05: O aplicativo deve permitir ao usuário acessar um mapa interativo da exposição com legendas.</a:t>
            </a:r>
          </a:p>
        </p:txBody>
      </p:sp>
    </p:spTree>
    <p:extLst>
      <p:ext uri="{BB962C8B-B14F-4D97-AF65-F5344CB8AC3E}">
        <p14:creationId xmlns:p14="http://schemas.microsoft.com/office/powerpoint/2010/main" val="4189005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BFF86-A974-9C2F-CB0E-21261DCDD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4254BA-F0E8-A2CF-8A61-DBF591F6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 Não Funcionais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04C155-E039-F73F-013D-4AF1F7EF3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680520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RNF01: O aplicativo deve ser construído com base nas diretrizes WCAG 2.1, buscando aderir ao maior número possível de critérios de nível A e AA;</a:t>
            </a:r>
          </a:p>
          <a:p>
            <a:r>
              <a:rPr lang="pt-BR" dirty="0"/>
              <a:t>RNF02: O aplicativo deve ser construído seguindo os padrões do Material Design do Google para assegurar a usabilidade;</a:t>
            </a:r>
          </a:p>
          <a:p>
            <a:r>
              <a:rPr lang="pt-BR" dirty="0"/>
              <a:t>RNF03: O aplicativo deve utilizar animais da exposição como marcadores;</a:t>
            </a:r>
          </a:p>
          <a:p>
            <a:r>
              <a:rPr lang="pt-BR" dirty="0"/>
              <a:t>RNF04: O aplicativo deve ser construído para a plataforma Android;</a:t>
            </a:r>
          </a:p>
          <a:p>
            <a:r>
              <a:rPr lang="pt-BR" dirty="0"/>
              <a:t>RNF05: O aplicativo deve ser implementado na linguagem de programação </a:t>
            </a:r>
            <a:r>
              <a:rPr lang="pt-BR" dirty="0" err="1"/>
              <a:t>Kotlin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9582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468" y="1124744"/>
            <a:ext cx="2592288" cy="1512168"/>
          </a:xfrm>
        </p:spPr>
        <p:txBody>
          <a:bodyPr/>
          <a:lstStyle/>
          <a:p>
            <a:pPr algn="l"/>
            <a:r>
              <a:rPr lang="pt-BR" sz="2400" dirty="0"/>
              <a:t>Especificação:</a:t>
            </a:r>
            <a:br>
              <a:rPr lang="pt-BR" sz="2400" dirty="0"/>
            </a:br>
            <a:r>
              <a:rPr lang="pt-BR" sz="2400" dirty="0"/>
              <a:t>Casos de uso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E24AC4-56E8-7FB4-48D9-DD842DC1F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749" y="692696"/>
            <a:ext cx="6509783" cy="6048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7070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3EA8C-0D95-6754-D851-F488C43B7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F6725-F7A4-8B80-CC5F-54F57D0AE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-27384"/>
            <a:ext cx="8229600" cy="1143000"/>
          </a:xfrm>
        </p:spPr>
        <p:txBody>
          <a:bodyPr/>
          <a:lstStyle/>
          <a:p>
            <a:r>
              <a:rPr lang="pt-BR" sz="3200" dirty="0"/>
              <a:t>Especificação: Diagrama de Navegação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F3A070-00A9-3FC3-21A4-B4348A26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0" y="1844824"/>
            <a:ext cx="9010019" cy="48148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7099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7" name="Imagem 6" descr="Uma imagem contendo no interior, cama, escuro, bolo&#10;&#10;O conteúdo gerado por IA pode estar incorreto.">
            <a:extLst>
              <a:ext uri="{FF2B5EF4-FFF2-40B4-BE49-F238E27FC236}">
                <a16:creationId xmlns:a16="http://schemas.microsoft.com/office/drawing/2014/main" id="{0761F02A-63D9-F09A-8403-81BAF7BB6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89" y="2577810"/>
            <a:ext cx="3499972" cy="3499972"/>
          </a:xfrm>
          <a:prstGeom prst="rect">
            <a:avLst/>
          </a:prstGeom>
        </p:spPr>
      </p:pic>
      <p:pic>
        <p:nvPicPr>
          <p:cNvPr id="9" name="Imagem 8" descr="Foto preta e branca de homem fumando&#10;&#10;O conteúdo gerado por IA pode estar incorreto.">
            <a:extLst>
              <a:ext uri="{FF2B5EF4-FFF2-40B4-BE49-F238E27FC236}">
                <a16:creationId xmlns:a16="http://schemas.microsoft.com/office/drawing/2014/main" id="{CAA3E519-7105-962D-80EF-25FA93C83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577810"/>
            <a:ext cx="3528392" cy="3528392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F1A1408-2F70-31B3-D62A-194E4FFE8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>
            <a:normAutofit/>
          </a:bodyPr>
          <a:lstStyle/>
          <a:p>
            <a:r>
              <a:rPr lang="pt-BR" sz="2500" dirty="0"/>
              <a:t>Geração dos modelos 3D</a:t>
            </a:r>
          </a:p>
        </p:txBody>
      </p:sp>
    </p:spTree>
    <p:extLst>
      <p:ext uri="{BB962C8B-B14F-4D97-AF65-F5344CB8AC3E}">
        <p14:creationId xmlns:p14="http://schemas.microsoft.com/office/powerpoint/2010/main" val="3063325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023F8-7A03-9474-B876-DD72E4793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82E686-E197-AF9B-C673-1A3C3B3E3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6FCADBE-5A92-6045-4509-16C649947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>
            <a:normAutofit/>
          </a:bodyPr>
          <a:lstStyle/>
          <a:p>
            <a:r>
              <a:rPr lang="pt-BR" sz="2500" dirty="0"/>
              <a:t>Geração dos Models Targets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CF7036-4A2A-36BB-9FEE-503000E64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132856"/>
            <a:ext cx="8862300" cy="3816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7251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23AEE-C833-A5B3-ECAF-ADC4BA0A7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03642-D99A-087C-5236-952C0DCB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B7A8053-7641-F884-BA83-8BF487DA3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167" y="1841939"/>
            <a:ext cx="4142119" cy="6480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500" dirty="0"/>
              <a:t>Criação do projeto no Unity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843D5B-7219-96A3-3B09-E9EBBB89D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3822" y="2060848"/>
            <a:ext cx="4770244" cy="36724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A826430-3500-2F1B-EFB3-CDB183508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20" y="3000311"/>
            <a:ext cx="3984032" cy="16372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2059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B8E4BF0-7576-4E15-71DA-0625B92BC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Introdução;</a:t>
            </a:r>
          </a:p>
          <a:p>
            <a:r>
              <a:rPr lang="pt-BR" dirty="0"/>
              <a:t>Objetivos;</a:t>
            </a:r>
          </a:p>
          <a:p>
            <a:r>
              <a:rPr lang="pt-BR" dirty="0"/>
              <a:t>Fundamentação Teórica;</a:t>
            </a:r>
          </a:p>
          <a:p>
            <a:r>
              <a:rPr lang="pt-BR" dirty="0"/>
              <a:t>Trabalhos Correlatos;</a:t>
            </a:r>
          </a:p>
          <a:p>
            <a:r>
              <a:rPr lang="pt-BR" dirty="0"/>
              <a:t>Requisitos;</a:t>
            </a:r>
          </a:p>
          <a:p>
            <a:r>
              <a:rPr lang="pt-BR" dirty="0"/>
              <a:t>Especificação;</a:t>
            </a:r>
          </a:p>
          <a:p>
            <a:r>
              <a:rPr lang="pt-BR" dirty="0"/>
              <a:t>Implementação;</a:t>
            </a:r>
          </a:p>
          <a:p>
            <a:r>
              <a:rPr lang="pt-BR" dirty="0"/>
              <a:t>Resultados;</a:t>
            </a:r>
          </a:p>
          <a:p>
            <a:r>
              <a:rPr lang="pt-BR" dirty="0"/>
              <a:t>Conclusões e Sugestões.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299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F7169-03D0-2883-1F06-0FF4FD00C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D5BAC-EED1-5398-AC2C-BA625127E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5F69507-7A31-16F5-B9D4-C137D7547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291" y="1916832"/>
            <a:ext cx="3394720" cy="7200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500" dirty="0"/>
              <a:t>Exportar Unity Library</a:t>
            </a:r>
          </a:p>
        </p:txBody>
      </p:sp>
      <p:pic>
        <p:nvPicPr>
          <p:cNvPr id="6" name="Imagem 5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507ED5D6-1A65-140E-8C12-E72FC910A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739835"/>
            <a:ext cx="3117063" cy="2633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D10C8DC-C85C-A26A-554F-B0E431FC1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76" y="1285822"/>
            <a:ext cx="5249278" cy="51675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2882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C8B27-6B89-FC74-C076-330E63B6D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9650D-85CA-85E6-FD6E-49CF8813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028" y="186542"/>
            <a:ext cx="4392488" cy="1143000"/>
          </a:xfrm>
        </p:spPr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D039745-CB83-4D05-DCAD-4AFA8861B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872" y="1205537"/>
            <a:ext cx="4834880" cy="5005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500" dirty="0"/>
              <a:t>Ajustes na biblioteca </a:t>
            </a:r>
            <a:r>
              <a:rPr lang="pt-BR" sz="2500" dirty="0" err="1"/>
              <a:t>JujubaSVG</a:t>
            </a:r>
            <a:endParaRPr lang="pt-BR" sz="25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9C7BAD3-DFC5-8737-ECCE-DDDDB5665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1028" y="2564904"/>
            <a:ext cx="5590320" cy="14509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m 15" descr="Mapa&#10;&#10;O conteúdo gerado por IA pode estar incorreto.">
            <a:extLst>
              <a:ext uri="{FF2B5EF4-FFF2-40B4-BE49-F238E27FC236}">
                <a16:creationId xmlns:a16="http://schemas.microsoft.com/office/drawing/2014/main" id="{D80B7193-7AEB-9131-5A11-5C2C091388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7" y="332656"/>
            <a:ext cx="2840359" cy="6029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7162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6D5FE-C0E1-49E0-B1FA-637B159C8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Mapa&#10;&#10;O conteúdo gerado por IA pode estar incorreto.">
            <a:extLst>
              <a:ext uri="{FF2B5EF4-FFF2-40B4-BE49-F238E27FC236}">
                <a16:creationId xmlns:a16="http://schemas.microsoft.com/office/drawing/2014/main" id="{0603D07B-DA9C-3D74-59E1-79332861B2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8" y="332656"/>
            <a:ext cx="2427768" cy="51539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5237867-76C7-507C-7899-9BB79EC2E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216" y="4253165"/>
            <a:ext cx="8718297" cy="24668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F77DDB-C835-38E6-0A77-598C0EE74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331236"/>
            <a:ext cx="2994267" cy="37231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3452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823029-15DB-EC71-FC89-F7E5D01EB93A}"/>
              </a:ext>
            </a:extLst>
          </p:cNvPr>
          <p:cNvSpPr txBox="1">
            <a:spLocks/>
          </p:cNvSpPr>
          <p:nvPr/>
        </p:nvSpPr>
        <p:spPr bwMode="auto">
          <a:xfrm>
            <a:off x="457200" y="2060848"/>
            <a:ext cx="8229600" cy="4113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sz="2800" dirty="0"/>
              <a:t>Cargo/Função na exposição</a:t>
            </a:r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dirty="0"/>
              <a:t>Voluntária</a:t>
            </a:r>
          </a:p>
          <a:p>
            <a:pPr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sz="2800" dirty="0"/>
              <a:t>Há quanto tempo trabalha em exposições/museus?</a:t>
            </a:r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dirty="0"/>
              <a:t>1 a 3 anos</a:t>
            </a:r>
          </a:p>
          <a:p>
            <a:pPr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sz="2800" dirty="0"/>
              <a:t>Qual seu grau de familiaridade com tecnologias digitais em exposições?</a:t>
            </a:r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dirty="0"/>
              <a:t>Conhecimento básico</a:t>
            </a:r>
          </a:p>
          <a:p>
            <a:pPr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sz="2800" dirty="0"/>
              <a:t>Que porcentagem aproximada dos visitantes você espera que utilize o aplicativo?</a:t>
            </a:r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dirty="0"/>
              <a:t>61 - 80 %</a:t>
            </a:r>
          </a:p>
          <a:p>
            <a:pPr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endParaRPr lang="pt-BR" sz="14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0A2DEFF-29EF-D2F1-B8BB-B9D33ECD83C2}"/>
              </a:ext>
            </a:extLst>
          </p:cNvPr>
          <p:cNvSpPr txBox="1">
            <a:spLocks/>
          </p:cNvSpPr>
          <p:nvPr/>
        </p:nvSpPr>
        <p:spPr bwMode="auto">
          <a:xfrm>
            <a:off x="467544" y="1052736"/>
            <a:ext cx="822960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2400" dirty="0"/>
              <a:t>Perfil Profissional</a:t>
            </a:r>
            <a:endParaRPr lang="pt-BR" sz="2400" kern="0" dirty="0"/>
          </a:p>
        </p:txBody>
      </p:sp>
    </p:spTree>
    <p:extLst>
      <p:ext uri="{BB962C8B-B14F-4D97-AF65-F5344CB8AC3E}">
        <p14:creationId xmlns:p14="http://schemas.microsoft.com/office/powerpoint/2010/main" val="3487219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21F4C-A2BD-80D8-A91E-6845A0A6A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DB6C86-E25C-756E-2E96-281A29AE2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6AB293-7B4F-B128-B514-5892DAC9E583}"/>
              </a:ext>
            </a:extLst>
          </p:cNvPr>
          <p:cNvSpPr txBox="1">
            <a:spLocks/>
          </p:cNvSpPr>
          <p:nvPr/>
        </p:nvSpPr>
        <p:spPr bwMode="auto">
          <a:xfrm>
            <a:off x="446856" y="1619672"/>
            <a:ext cx="8229600" cy="4689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2800" dirty="0"/>
              <a:t>Você acredita que será necessário treinamento específico para a equipe/monitores utilizarem o aplicativo?</a:t>
            </a:r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dirty="0"/>
              <a:t>Concordo em parte</a:t>
            </a:r>
          </a:p>
          <a:p>
            <a:r>
              <a:rPr lang="pt-BR" sz="2800" dirty="0"/>
              <a:t>Quão fácil você espera que seja atualizar informações ou adicionar novos artefatos no aplicativo? (Escala 1–5: 1 = Muito difícil, 5 = Muito fácil) </a:t>
            </a:r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dirty="0"/>
              <a:t>4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D17F4F9-DD24-2151-8DD3-D1C9DAB101B6}"/>
              </a:ext>
            </a:extLst>
          </p:cNvPr>
          <p:cNvSpPr txBox="1">
            <a:spLocks/>
          </p:cNvSpPr>
          <p:nvPr/>
        </p:nvSpPr>
        <p:spPr bwMode="auto">
          <a:xfrm>
            <a:off x="467544" y="1052736"/>
            <a:ext cx="822960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2400" kern="0" dirty="0"/>
              <a:t>Treinamento e infraestrutura</a:t>
            </a:r>
          </a:p>
        </p:txBody>
      </p:sp>
    </p:spTree>
    <p:extLst>
      <p:ext uri="{BB962C8B-B14F-4D97-AF65-F5344CB8AC3E}">
        <p14:creationId xmlns:p14="http://schemas.microsoft.com/office/powerpoint/2010/main" val="4230074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C1562-9E2D-DCA0-FF9C-F98EB9874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96D5E-A380-3F15-AEE2-1243A721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9AC98F-ED7F-7319-468B-3C39121EEFC3}"/>
              </a:ext>
            </a:extLst>
          </p:cNvPr>
          <p:cNvSpPr txBox="1">
            <a:spLocks/>
          </p:cNvSpPr>
          <p:nvPr/>
        </p:nvSpPr>
        <p:spPr bwMode="auto">
          <a:xfrm>
            <a:off x="457200" y="1772816"/>
            <a:ext cx="8229600" cy="4113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25000" lnSpcReduction="2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8800" dirty="0"/>
              <a:t>Na sua opinião, o aplicativo </a:t>
            </a:r>
            <a:r>
              <a:rPr lang="pt-BR" sz="8800" dirty="0" err="1"/>
              <a:t>Expofritz</a:t>
            </a:r>
            <a:r>
              <a:rPr lang="pt-BR" sz="8800" dirty="0"/>
              <a:t> facilitará o gerenciamento dos visitantes na exposição?</a:t>
            </a:r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sz="8800" dirty="0"/>
              <a:t>4</a:t>
            </a:r>
          </a:p>
          <a:p>
            <a:r>
              <a:rPr lang="pt-BR" sz="8800" dirty="0"/>
              <a:t>O aplicativo aumentará o engajamento dos visitantes? </a:t>
            </a:r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sz="8800" dirty="0"/>
              <a:t>5</a:t>
            </a:r>
          </a:p>
          <a:p>
            <a:r>
              <a:rPr lang="pt-BR" sz="8800" dirty="0"/>
              <a:t>O mapa interativo ajudará os visitantes a se orientar melhor na exposição?</a:t>
            </a:r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sz="8800" dirty="0"/>
              <a:t>4</a:t>
            </a:r>
          </a:p>
          <a:p>
            <a:r>
              <a:rPr lang="pt-BR" sz="8800" dirty="0"/>
              <a:t>Tempo de permanência dos visitantes tende a aumentar com o aplicativo? </a:t>
            </a:r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sz="8800" dirty="0"/>
              <a:t>5</a:t>
            </a:r>
          </a:p>
          <a:p>
            <a:r>
              <a:rPr lang="pt-BR" sz="8800" dirty="0"/>
              <a:t>O mapa interativo reduzirá perguntas sobre localização de artefatos?</a:t>
            </a:r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sz="8800" dirty="0"/>
              <a:t>4</a:t>
            </a:r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endParaRPr lang="pt-BR" sz="21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496B3A9-FA29-784E-A4D3-88B252D1F273}"/>
              </a:ext>
            </a:extLst>
          </p:cNvPr>
          <p:cNvSpPr txBox="1">
            <a:spLocks/>
          </p:cNvSpPr>
          <p:nvPr/>
        </p:nvSpPr>
        <p:spPr bwMode="auto">
          <a:xfrm>
            <a:off x="467544" y="1052736"/>
            <a:ext cx="822960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2400" kern="0" dirty="0"/>
              <a:t>Impacto na gestação da exposição</a:t>
            </a:r>
            <a:br>
              <a:rPr lang="pt-BR" sz="2400" kern="0" dirty="0"/>
            </a:br>
            <a:r>
              <a:rPr lang="pt-BR" sz="1200" dirty="0"/>
              <a:t>(Escala 1–5: 1 = Discordo totalmente, 5 = Concordo totalmente)</a:t>
            </a:r>
            <a:endParaRPr lang="pt-BR" sz="1200" kern="0" dirty="0"/>
          </a:p>
        </p:txBody>
      </p:sp>
    </p:spTree>
    <p:extLst>
      <p:ext uri="{BB962C8B-B14F-4D97-AF65-F5344CB8AC3E}">
        <p14:creationId xmlns:p14="http://schemas.microsoft.com/office/powerpoint/2010/main" val="199839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22937-3E5F-2CE5-A915-97C339A50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B4FF0-0983-4165-6083-C9605F37E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5EDF23-C709-DE28-0107-55958D3D2735}"/>
              </a:ext>
            </a:extLst>
          </p:cNvPr>
          <p:cNvSpPr txBox="1">
            <a:spLocks/>
          </p:cNvSpPr>
          <p:nvPr/>
        </p:nvSpPr>
        <p:spPr bwMode="auto">
          <a:xfrm>
            <a:off x="446856" y="1619672"/>
            <a:ext cx="8229600" cy="4761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2800" dirty="0"/>
              <a:t>Qual funcionalidade do aplicativo você considera mais útil para a exposição?</a:t>
            </a:r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dirty="0"/>
              <a:t>Lista de artefatos com descrições detalhadas</a:t>
            </a:r>
          </a:p>
          <a:p>
            <a:r>
              <a:rPr lang="pt-BR" sz="2800" dirty="0"/>
              <a:t>Como você avalia a facilidade de uso do aplicativo?</a:t>
            </a:r>
            <a:br>
              <a:rPr lang="pt-BR" sz="2800" dirty="0"/>
            </a:br>
            <a:r>
              <a:rPr lang="pt-BR" sz="1400" dirty="0"/>
              <a:t>(Escala 1–5: 1 = Muito difícil, 5 = Muito fácil) </a:t>
            </a:r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dirty="0"/>
              <a:t>5</a:t>
            </a:r>
          </a:p>
          <a:p>
            <a:r>
              <a:rPr lang="pt-BR" sz="2800" dirty="0"/>
              <a:t>A Realidade Aumentada funcionará de forma estável e precisa?</a:t>
            </a:r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dirty="0"/>
              <a:t>Nunca testei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CABE7C0-A867-71A9-247D-3B5A4745C606}"/>
              </a:ext>
            </a:extLst>
          </p:cNvPr>
          <p:cNvSpPr txBox="1">
            <a:spLocks/>
          </p:cNvSpPr>
          <p:nvPr/>
        </p:nvSpPr>
        <p:spPr bwMode="auto">
          <a:xfrm>
            <a:off x="467544" y="1052736"/>
            <a:ext cx="822960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2400" kern="0" dirty="0"/>
              <a:t>Funcionalidades e usabilidade</a:t>
            </a:r>
          </a:p>
        </p:txBody>
      </p:sp>
    </p:spTree>
    <p:extLst>
      <p:ext uri="{BB962C8B-B14F-4D97-AF65-F5344CB8AC3E}">
        <p14:creationId xmlns:p14="http://schemas.microsoft.com/office/powerpoint/2010/main" val="1860666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473B-8FDE-0D4A-62E3-0BA598B17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62B39-283C-D295-B6D3-C5EAD05A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E261D9-5A32-9B64-49D8-EE3D464F3CED}"/>
              </a:ext>
            </a:extLst>
          </p:cNvPr>
          <p:cNvSpPr txBox="1">
            <a:spLocks/>
          </p:cNvSpPr>
          <p:nvPr/>
        </p:nvSpPr>
        <p:spPr bwMode="auto">
          <a:xfrm>
            <a:off x="457200" y="1772816"/>
            <a:ext cx="8229600" cy="4113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2800" dirty="0"/>
              <a:t>O aplicativo melhorará a compreensão dos visitantes sobre os artefatos?</a:t>
            </a:r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dirty="0"/>
              <a:t>5</a:t>
            </a:r>
          </a:p>
          <a:p>
            <a:r>
              <a:rPr lang="pt-BR" sz="2800" dirty="0"/>
              <a:t>Expectativa de interesse dos visitantes pela Realidade Aumentada?</a:t>
            </a:r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dirty="0"/>
              <a:t>5</a:t>
            </a:r>
          </a:p>
          <a:p>
            <a:r>
              <a:rPr lang="pt-BR" sz="2800" dirty="0"/>
              <a:t>O aplicativo ajudará a atrair um público mais diversificado?</a:t>
            </a:r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dirty="0"/>
              <a:t>4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E6D1640-4D89-2619-6680-D2EA5E4BCD8A}"/>
              </a:ext>
            </a:extLst>
          </p:cNvPr>
          <p:cNvSpPr txBox="1">
            <a:spLocks/>
          </p:cNvSpPr>
          <p:nvPr/>
        </p:nvSpPr>
        <p:spPr bwMode="auto">
          <a:xfrm>
            <a:off x="467544" y="1052736"/>
            <a:ext cx="822960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2400" kern="0" dirty="0"/>
              <a:t>Impacto educacional e cultural</a:t>
            </a:r>
            <a:br>
              <a:rPr lang="pt-BR" sz="2400" kern="0" dirty="0"/>
            </a:br>
            <a:r>
              <a:rPr lang="pt-BR" sz="1200" dirty="0"/>
              <a:t>(Escala 1–5: 1 = Discordo totalmente, 5 = Concordo totalmente)</a:t>
            </a:r>
            <a:endParaRPr lang="pt-BR" sz="1200" kern="0" dirty="0"/>
          </a:p>
        </p:txBody>
      </p:sp>
    </p:spTree>
    <p:extLst>
      <p:ext uri="{BB962C8B-B14F-4D97-AF65-F5344CB8AC3E}">
        <p14:creationId xmlns:p14="http://schemas.microsoft.com/office/powerpoint/2010/main" val="927952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5D255-DD61-82D1-83E6-8495B9874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E12FEF-B024-CE80-687C-992CC784C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40CE66-2501-1DD6-4603-95D4586A614D}"/>
              </a:ext>
            </a:extLst>
          </p:cNvPr>
          <p:cNvSpPr txBox="1">
            <a:spLocks/>
          </p:cNvSpPr>
          <p:nvPr/>
        </p:nvSpPr>
        <p:spPr bwMode="auto">
          <a:xfrm>
            <a:off x="457200" y="1979712"/>
            <a:ext cx="8229600" cy="4113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3600" dirty="0"/>
              <a:t>O custo de implantar o aplicativo parece justificado pelos benefícios esperados?</a:t>
            </a:r>
            <a:endParaRPr lang="pt-BR" dirty="0"/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sz="3200" dirty="0"/>
              <a:t>“Não respondi sobre o custo pois não sei dizer”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5737F47-1D2F-EB2C-1090-8DB4278AF3D3}"/>
              </a:ext>
            </a:extLst>
          </p:cNvPr>
          <p:cNvSpPr txBox="1">
            <a:spLocks/>
          </p:cNvSpPr>
          <p:nvPr/>
        </p:nvSpPr>
        <p:spPr bwMode="auto">
          <a:xfrm>
            <a:off x="467544" y="1052736"/>
            <a:ext cx="822960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2400" kern="0" dirty="0"/>
              <a:t>Custo-benefício</a:t>
            </a:r>
            <a:br>
              <a:rPr lang="pt-BR" sz="2400" kern="0" dirty="0"/>
            </a:br>
            <a:r>
              <a:rPr lang="pt-BR" sz="1200" dirty="0"/>
              <a:t>(Escala 1–5: 1 = Discordo totalmente, 5 = Concordo totalmente)</a:t>
            </a:r>
            <a:endParaRPr lang="pt-BR" sz="1200" kern="0" dirty="0"/>
          </a:p>
        </p:txBody>
      </p:sp>
    </p:spTree>
    <p:extLst>
      <p:ext uri="{BB962C8B-B14F-4D97-AF65-F5344CB8AC3E}">
        <p14:creationId xmlns:p14="http://schemas.microsoft.com/office/powerpoint/2010/main" val="3349741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705A0-6421-92CE-7F2B-293D9E5AE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B1FA1-9EBC-C5E0-5DA8-DE4794F0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A46DC8-D42E-54EF-2692-85A582B465FB}"/>
              </a:ext>
            </a:extLst>
          </p:cNvPr>
          <p:cNvSpPr txBox="1">
            <a:spLocks/>
          </p:cNvSpPr>
          <p:nvPr/>
        </p:nvSpPr>
        <p:spPr bwMode="auto">
          <a:xfrm>
            <a:off x="428388" y="1556792"/>
            <a:ext cx="8229600" cy="4113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700" dirty="0"/>
              <a:t>Que funcionalidades você gostaria de ver adicionadas ao aplicativo?</a:t>
            </a:r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sz="1700" dirty="0"/>
              <a:t>Não respondida</a:t>
            </a:r>
          </a:p>
          <a:p>
            <a:r>
              <a:rPr lang="pt-BR" sz="1700" dirty="0"/>
              <a:t>Como o aplicativo poderia ser melhorado para facilitar seu trabalho na exposição?</a:t>
            </a:r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sz="1700" dirty="0"/>
              <a:t>“O horário de visitação do período vespertino precisa ser ajustado para 14h-18h e os termos “vertebrados” e “invertebrados” na legenda do mapa poderiam ser ajustados para “vertebrados marinhos” e “invertebrados marinhos””</a:t>
            </a:r>
          </a:p>
          <a:p>
            <a:r>
              <a:rPr lang="pt-BR" sz="1700" dirty="0"/>
              <a:t>Você recomendaria o uso deste tipo de aplicativo para outras exposições?</a:t>
            </a:r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sz="1700" dirty="0"/>
              <a:t>Sim, definitivamente</a:t>
            </a:r>
          </a:p>
          <a:p>
            <a:r>
              <a:rPr lang="pt-BR" sz="1700" dirty="0"/>
              <a:t>Comentários gerais, críticas ou sugestões sobre o </a:t>
            </a:r>
            <a:r>
              <a:rPr lang="pt-BR" sz="1700" dirty="0" err="1"/>
              <a:t>Expofritz</a:t>
            </a:r>
            <a:r>
              <a:rPr lang="pt-BR" sz="1700" dirty="0"/>
              <a:t>:</a:t>
            </a:r>
          </a:p>
          <a:p>
            <a:pPr lvl="1" algn="just">
              <a:buFont typeface="Arial" panose="020B0604020202020204" pitchFamily="34" charset="0"/>
              <a:buChar char="•"/>
              <a:tabLst>
                <a:tab pos="683895" algn="l"/>
              </a:tabLst>
            </a:pPr>
            <a:r>
              <a:rPr lang="pt-BR" sz="1700" dirty="0"/>
              <a:t>“</a:t>
            </a:r>
            <a:r>
              <a:rPr lang="pt-BR" sz="1700" dirty="0" err="1"/>
              <a:t>áudio-guia</a:t>
            </a:r>
            <a:r>
              <a:rPr lang="pt-BR" sz="1700" dirty="0"/>
              <a:t>; imagens e informações dos organismos contidos nos fósseis da sala de geologia; informações sobre o serpentário da FURB e sobre o Projeto Bugio quando os visitantes clicarem para ler sobre esses animais; um </a:t>
            </a:r>
            <a:r>
              <a:rPr lang="pt-BR" sz="1700" dirty="0" err="1"/>
              <a:t>mini-jogo</a:t>
            </a:r>
            <a:r>
              <a:rPr lang="pt-BR" sz="1700" dirty="0"/>
              <a:t> em que o visitante deve encontrar o animal na exposição, semelhante a uma “caça a pokémons””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3A0CE30-838B-4150-AA53-C03CA96EE782}"/>
              </a:ext>
            </a:extLst>
          </p:cNvPr>
          <p:cNvSpPr txBox="1">
            <a:spLocks/>
          </p:cNvSpPr>
          <p:nvPr/>
        </p:nvSpPr>
        <p:spPr bwMode="auto">
          <a:xfrm>
            <a:off x="467544" y="1052736"/>
            <a:ext cx="822960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2400" kern="0" dirty="0"/>
              <a:t>Sugestões e melhorias</a:t>
            </a:r>
            <a:endParaRPr lang="pt-BR" sz="1200" kern="0" dirty="0"/>
          </a:p>
        </p:txBody>
      </p:sp>
    </p:spTree>
    <p:extLst>
      <p:ext uri="{BB962C8B-B14F-4D97-AF65-F5344CB8AC3E}">
        <p14:creationId xmlns:p14="http://schemas.microsoft.com/office/powerpoint/2010/main" val="735512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2C7CD-EF9E-8F39-B62C-ABE448D3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EFAD31-E0FE-F696-C560-315F6C746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4AC2944-DD46-D533-F40B-6C6153A83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12568"/>
          </a:xfrm>
        </p:spPr>
        <p:txBody>
          <a:bodyPr>
            <a:normAutofit/>
          </a:bodyPr>
          <a:lstStyle/>
          <a:p>
            <a:r>
              <a:rPr lang="pt-BR" sz="2400" dirty="0"/>
              <a:t>Exposições utilizam audioguias, projeções, superfície táteis;</a:t>
            </a:r>
          </a:p>
          <a:p>
            <a:r>
              <a:rPr lang="pt-BR" sz="2400" dirty="0"/>
              <a:t>A maioria ainda recorre a textos simples ou somente áudio, limitando a experiência;</a:t>
            </a:r>
          </a:p>
          <a:p>
            <a:r>
              <a:rPr lang="pt-BR" sz="2400" dirty="0"/>
              <a:t>Realidade Aumentada</a:t>
            </a:r>
            <a:r>
              <a:rPr lang="pt-BR" sz="2400" b="1" dirty="0"/>
              <a:t>:</a:t>
            </a:r>
            <a:r>
              <a:rPr lang="pt-BR" sz="2400" dirty="0"/>
              <a:t> sobrepõe camadas virtuais ao mundo real em tempo real, </a:t>
            </a:r>
            <a:r>
              <a:rPr lang="pt-BR" sz="2400" b="1" dirty="0"/>
              <a:t>imersão</a:t>
            </a:r>
            <a:r>
              <a:rPr lang="pt-BR" sz="2400" dirty="0"/>
              <a:t>, </a:t>
            </a:r>
            <a:r>
              <a:rPr lang="pt-BR" sz="2400" b="1" dirty="0"/>
              <a:t>interatividade</a:t>
            </a:r>
            <a:r>
              <a:rPr lang="pt-BR" sz="2400" dirty="0"/>
              <a:t>;</a:t>
            </a:r>
          </a:p>
          <a:p>
            <a:r>
              <a:rPr lang="pt-BR" sz="2400" dirty="0"/>
              <a:t>Acessibilidade digital: interfaces sem barreiras para todos os visitantes.</a:t>
            </a:r>
          </a:p>
          <a:p>
            <a:r>
              <a:rPr lang="pt-BR" sz="2400" dirty="0" err="1"/>
              <a:t>Expofritz</a:t>
            </a:r>
            <a:r>
              <a:rPr lang="pt-BR" sz="2400" dirty="0"/>
              <a:t> combina imersão via RA e inclusão via acessibilidade para potencializar o aprendizado.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4643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CE993EB-2384-BE3A-F885-833569C68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>
            <a:normAutofit/>
          </a:bodyPr>
          <a:lstStyle/>
          <a:p>
            <a:r>
              <a:rPr lang="pt-BR" sz="2800" dirty="0"/>
              <a:t>Aplicativo intuitivo, fácil de usar e acessível aos visitantes sem necessidade de treinamento;</a:t>
            </a:r>
          </a:p>
          <a:p>
            <a:r>
              <a:rPr lang="pt-BR" sz="2800" dirty="0" err="1"/>
              <a:t>Expofritz</a:t>
            </a:r>
            <a:r>
              <a:rPr lang="pt-BR" sz="2800" dirty="0"/>
              <a:t> torna a exposição mais interativa e educativa ao combinar RA, mapa interativo e lista de artefatos;</a:t>
            </a:r>
          </a:p>
          <a:p>
            <a:r>
              <a:rPr lang="pt-BR" sz="2800" dirty="0"/>
              <a:t>Funcionalidades de acessibilidade pautadas na WCAG 2.1 ampliam a experiência para pessoas com deficiência.</a:t>
            </a:r>
          </a:p>
        </p:txBody>
      </p:sp>
    </p:spTree>
    <p:extLst>
      <p:ext uri="{BB962C8B-B14F-4D97-AF65-F5344CB8AC3E}">
        <p14:creationId xmlns:p14="http://schemas.microsoft.com/office/powerpoint/2010/main" val="2793539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6B6F7-4CAC-A546-8BE9-2C6DEA79A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3DF5B-EC58-57FA-F642-BF6B450F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F1A656-EF1F-B67C-4AB3-1EE952C1E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lphaLcParenR"/>
            </a:pPr>
            <a:r>
              <a:rPr lang="pt-BR" dirty="0">
                <a:ea typeface="Times New Roman" panose="02020603050405020304" pitchFamily="18" charset="0"/>
              </a:rPr>
              <a:t>a</a:t>
            </a:r>
            <a:r>
              <a:rPr lang="pt-BR" dirty="0">
                <a:effectLst/>
                <a:ea typeface="Times New Roman" panose="02020603050405020304" pitchFamily="18" charset="0"/>
              </a:rPr>
              <a:t>dicionar mais animais ao reconhecimento 3D;</a:t>
            </a:r>
          </a:p>
          <a:p>
            <a:pPr marL="457200" indent="-457200">
              <a:buFont typeface="+mj-lt"/>
              <a:buAutoNum type="alphaLcParenR"/>
            </a:pPr>
            <a:r>
              <a:rPr lang="pt-BR" dirty="0">
                <a:ea typeface="Times New Roman" panose="02020603050405020304" pitchFamily="18" charset="0"/>
              </a:rPr>
              <a:t>implementar a listagem de animais via API;</a:t>
            </a:r>
          </a:p>
          <a:p>
            <a:pPr marL="457200" indent="-457200">
              <a:buFont typeface="+mj-lt"/>
              <a:buAutoNum type="alphaLcParenR"/>
            </a:pPr>
            <a:r>
              <a:rPr lang="pt-BR" dirty="0">
                <a:ea typeface="Times New Roman" panose="02020603050405020304" pitchFamily="18" charset="0"/>
              </a:rPr>
              <a:t>e</a:t>
            </a:r>
            <a:r>
              <a:rPr lang="pt-BR" dirty="0">
                <a:effectLst/>
                <a:ea typeface="Times New Roman" panose="02020603050405020304" pitchFamily="18" charset="0"/>
              </a:rPr>
              <a:t>xpandir a aplicação para outras plataformas, como iOS;</a:t>
            </a:r>
          </a:p>
          <a:p>
            <a:pPr marL="457200" indent="-457200">
              <a:buFont typeface="+mj-lt"/>
              <a:buAutoNum type="alphaLcParenR"/>
            </a:pPr>
            <a:r>
              <a:rPr lang="pt-BR" dirty="0">
                <a:ea typeface="Times New Roman" panose="02020603050405020304" pitchFamily="18" charset="0"/>
              </a:rPr>
              <a:t>implementação nativa do </a:t>
            </a:r>
            <a:r>
              <a:rPr lang="pt-BR" dirty="0" err="1">
                <a:ea typeface="Times New Roman" panose="02020603050405020304" pitchFamily="18" charset="0"/>
              </a:rPr>
              <a:t>Vuforia</a:t>
            </a:r>
            <a:r>
              <a:rPr lang="pt-BR" dirty="0">
                <a:ea typeface="Times New Roman" panose="02020603050405020304" pitchFamily="18" charset="0"/>
              </a:rPr>
              <a:t>;</a:t>
            </a:r>
          </a:p>
          <a:p>
            <a:pPr marL="457200" indent="-457200">
              <a:buFont typeface="+mj-lt"/>
              <a:buAutoNum type="alphaLcParenR"/>
            </a:pPr>
            <a:r>
              <a:rPr lang="pt-BR" dirty="0">
                <a:ea typeface="Times New Roman" panose="02020603050405020304" pitchFamily="18" charset="0"/>
              </a:rPr>
              <a:t>g</a:t>
            </a:r>
            <a:r>
              <a:rPr lang="pt-BR" dirty="0">
                <a:effectLst/>
                <a:ea typeface="Times New Roman" panose="02020603050405020304" pitchFamily="18" charset="0"/>
              </a:rPr>
              <a:t>ravar conteúdos educativos para adicionar na implementação de RA.</a:t>
            </a:r>
          </a:p>
        </p:txBody>
      </p:sp>
    </p:spTree>
    <p:extLst>
      <p:ext uri="{BB962C8B-B14F-4D97-AF65-F5344CB8AC3E}">
        <p14:creationId xmlns:p14="http://schemas.microsoft.com/office/powerpoint/2010/main" val="3646970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pt-BR" dirty="0"/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634331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8376C-E7F1-84A2-8DD0-CD79E9E48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ABA73-333B-F7B7-1E4E-BAE726949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pt-BR" dirty="0"/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1941203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C7DF09B3-F972-C92D-AA6E-51AAAA8A9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effectLst/>
                <a:ea typeface="Times New Roman" panose="02020603050405020304" pitchFamily="18" charset="0"/>
              </a:rPr>
              <a:t>Objetivo Geral: </a:t>
            </a:r>
          </a:p>
          <a:p>
            <a:r>
              <a:rPr lang="pt-BR" dirty="0"/>
              <a:t>Enriquecer e tornar inclusiva a experiência dos visitantes da Exposição Científica Fritz Müller (FURB) por meio de um aplicativo móvel que combine Realidade Aumentada e recursos de acessibilidade alinhados à WCAG 2.1.</a:t>
            </a:r>
          </a:p>
        </p:txBody>
      </p:sp>
    </p:spTree>
    <p:extLst>
      <p:ext uri="{BB962C8B-B14F-4D97-AF65-F5344CB8AC3E}">
        <p14:creationId xmlns:p14="http://schemas.microsoft.com/office/powerpoint/2010/main" val="62695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EE3CA-B769-3E34-1BD7-0A1C3F126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18B13-765E-9563-1672-2536E481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D2AF7AE-BAC3-118E-027D-827EADD09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>
                <a:effectLst/>
                <a:ea typeface="Times New Roman" panose="02020603050405020304" pitchFamily="18" charset="0"/>
              </a:rPr>
              <a:t>Objetivos específicos: </a:t>
            </a:r>
          </a:p>
          <a:p>
            <a:r>
              <a:rPr lang="pt-BR" dirty="0"/>
              <a:t>Reconhecer em 3D os artefatos/animais da exposição usando </a:t>
            </a:r>
            <a:r>
              <a:rPr lang="pt-BR" dirty="0" err="1"/>
              <a:t>Vuforia</a:t>
            </a:r>
            <a:r>
              <a:rPr lang="pt-BR" dirty="0"/>
              <a:t> e modelos capturados via </a:t>
            </a:r>
            <a:r>
              <a:rPr lang="pt-BR" dirty="0" err="1"/>
              <a:t>LiDAR</a:t>
            </a:r>
            <a:r>
              <a:rPr lang="pt-BR" dirty="0"/>
              <a:t>;</a:t>
            </a:r>
          </a:p>
          <a:p>
            <a:r>
              <a:rPr lang="pt-BR" dirty="0"/>
              <a:t>Sobrepor camadas de RA com vídeos educativos que contextualizem cada espécie ou peça;</a:t>
            </a:r>
          </a:p>
          <a:p>
            <a:r>
              <a:rPr lang="pt-BR" dirty="0"/>
              <a:t>Implementar acessibilidade;</a:t>
            </a:r>
          </a:p>
          <a:p>
            <a:r>
              <a:rPr lang="pt-BR" dirty="0"/>
              <a:t>Disponibilizar um mapa SVG filtrável da Exposição Fritz Müller para orientar o visitante;</a:t>
            </a:r>
          </a:p>
        </p:txBody>
      </p:sp>
    </p:spTree>
    <p:extLst>
      <p:ext uri="{BB962C8B-B14F-4D97-AF65-F5344CB8AC3E}">
        <p14:creationId xmlns:p14="http://schemas.microsoft.com/office/powerpoint/2010/main" val="1475865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897FA93-94E3-FB64-179F-CEF1CAADE505}"/>
              </a:ext>
            </a:extLst>
          </p:cNvPr>
          <p:cNvSpPr txBox="1">
            <a:spLocks/>
          </p:cNvSpPr>
          <p:nvPr/>
        </p:nvSpPr>
        <p:spPr bwMode="auto">
          <a:xfrm>
            <a:off x="467544" y="1052736"/>
            <a:ext cx="822960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2400" dirty="0"/>
              <a:t>Realidade Aumentada em Exposições</a:t>
            </a:r>
            <a:endParaRPr lang="pt-BR" sz="2400" kern="0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DEDBD29-E264-7DDF-9486-75955C851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392488"/>
          </a:xfrm>
        </p:spPr>
        <p:txBody>
          <a:bodyPr>
            <a:noAutofit/>
          </a:bodyPr>
          <a:lstStyle/>
          <a:p>
            <a:r>
              <a:rPr lang="pt-BR" sz="2800" dirty="0"/>
              <a:t>Integra objetos virtuais ao espaço físico em tempo real, criando nova camada de interação expositiva;</a:t>
            </a:r>
          </a:p>
          <a:p>
            <a:r>
              <a:rPr lang="pt-BR" sz="2800" dirty="0"/>
              <a:t>Enriquece a experiência com áudio, vídeo e modelos 3D interativos;</a:t>
            </a:r>
          </a:p>
          <a:p>
            <a:r>
              <a:rPr lang="pt-BR" sz="2800" dirty="0"/>
              <a:t>Desafios técnicos: rastreamento robusto, variação de iluminação, ampla gama de dispositivos móveis;</a:t>
            </a:r>
          </a:p>
        </p:txBody>
      </p:sp>
    </p:spTree>
    <p:extLst>
      <p:ext uri="{BB962C8B-B14F-4D97-AF65-F5344CB8AC3E}">
        <p14:creationId xmlns:p14="http://schemas.microsoft.com/office/powerpoint/2010/main" val="1859695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FD383-BBDD-4D79-CE4B-6D542060E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A8EEF-C91D-7431-C96C-D681F16DF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4F18A88-565B-D95D-F43D-6FE27D0408FC}"/>
              </a:ext>
            </a:extLst>
          </p:cNvPr>
          <p:cNvSpPr txBox="1">
            <a:spLocks/>
          </p:cNvSpPr>
          <p:nvPr/>
        </p:nvSpPr>
        <p:spPr bwMode="auto">
          <a:xfrm>
            <a:off x="467544" y="1052736"/>
            <a:ext cx="822960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2400" dirty="0"/>
              <a:t>Realidade Aumentada em Exposições</a:t>
            </a:r>
            <a:endParaRPr lang="pt-BR" sz="2400" kern="0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532A5E9-48B6-C384-F097-3759D19E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7"/>
            <a:ext cx="8229600" cy="1008113"/>
          </a:xfrm>
        </p:spPr>
        <p:txBody>
          <a:bodyPr>
            <a:noAutofit/>
          </a:bodyPr>
          <a:lstStyle/>
          <a:p>
            <a:r>
              <a:rPr lang="pt-BR" sz="2400" dirty="0"/>
              <a:t>Exemplo prático: esqueleto de pica-pau, Smithsonian.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C57906-B6F3-F5AE-51D0-6E48EFD56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724" y="2420888"/>
            <a:ext cx="4968552" cy="3820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1495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89F70-6E3F-EE51-9A00-CD80BB920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11715-728F-4E90-34F1-DF73327B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4467A45-9A71-C7F9-C74E-24BFA0A80407}"/>
              </a:ext>
            </a:extLst>
          </p:cNvPr>
          <p:cNvSpPr txBox="1">
            <a:spLocks/>
          </p:cNvSpPr>
          <p:nvPr/>
        </p:nvSpPr>
        <p:spPr bwMode="auto">
          <a:xfrm>
            <a:off x="467544" y="1052736"/>
            <a:ext cx="822960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2400" dirty="0"/>
              <a:t>Reconhecimento de objetos 3D</a:t>
            </a:r>
            <a:endParaRPr lang="pt-BR" sz="2400" kern="0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F9CA832-8704-A8DE-58DF-579683D22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3"/>
            <a:ext cx="8229600" cy="4464497"/>
          </a:xfrm>
        </p:spPr>
        <p:txBody>
          <a:bodyPr>
            <a:noAutofit/>
          </a:bodyPr>
          <a:lstStyle/>
          <a:p>
            <a:r>
              <a:rPr lang="pt-BR" dirty="0"/>
              <a:t>Digitalização </a:t>
            </a:r>
            <a:r>
              <a:rPr lang="pt-BR" dirty="0" err="1"/>
              <a:t>LiDAR</a:t>
            </a:r>
            <a:r>
              <a:rPr lang="pt-BR" dirty="0"/>
              <a:t> escaneia o artefato com feixes laser para gerar o modelo 3D;</a:t>
            </a:r>
          </a:p>
          <a:p>
            <a:r>
              <a:rPr lang="pt-BR" dirty="0"/>
              <a:t>Model Targets comparam malhas 3D para identificar o artefato em qualquer ângulo;</a:t>
            </a:r>
          </a:p>
          <a:p>
            <a:r>
              <a:rPr lang="pt-BR" dirty="0"/>
              <a:t>Desafios: superfícies reflexivas ou translúcidas e custo de sensores avançados;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3863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3F011-EC09-31B8-DAA9-A6E619D8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18F38E-F8A2-3770-5885-C09074B4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84B9291-D99A-570F-311A-D332E24BA31B}"/>
              </a:ext>
            </a:extLst>
          </p:cNvPr>
          <p:cNvSpPr txBox="1">
            <a:spLocks/>
          </p:cNvSpPr>
          <p:nvPr/>
        </p:nvSpPr>
        <p:spPr bwMode="auto">
          <a:xfrm>
            <a:off x="467544" y="1052736"/>
            <a:ext cx="822960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2400" dirty="0"/>
              <a:t>Acessibilidade digital em ambientes culturais</a:t>
            </a:r>
            <a:endParaRPr lang="pt-BR" sz="2400" kern="0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AD536DE-DEEA-361E-035E-9589DD1E6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3"/>
            <a:ext cx="8229600" cy="4536505"/>
          </a:xfrm>
        </p:spPr>
        <p:txBody>
          <a:bodyPr>
            <a:noAutofit/>
          </a:bodyPr>
          <a:lstStyle/>
          <a:p>
            <a:r>
              <a:rPr lang="pt-BR" sz="2800" dirty="0"/>
              <a:t>WCAG 2.1, padrão mundial de diretrizes para acessibilidade digital;</a:t>
            </a:r>
          </a:p>
          <a:p>
            <a:r>
              <a:rPr lang="pt-BR" sz="2800" dirty="0"/>
              <a:t>Boas práticas em apps: texto alternativo, cabeçalhos semânticos, ordem de foco previsível, contraste adequado, texto que pode ser ampliado;</a:t>
            </a:r>
          </a:p>
          <a:p>
            <a:r>
              <a:rPr lang="pt-BR" sz="2800" dirty="0"/>
              <a:t>Suporte nativo a leitores de tela, comandos de voz, lupa e teclados externos amplia a autonomia do público.</a:t>
            </a:r>
          </a:p>
        </p:txBody>
      </p:sp>
    </p:spTree>
    <p:extLst>
      <p:ext uri="{BB962C8B-B14F-4D97-AF65-F5344CB8AC3E}">
        <p14:creationId xmlns:p14="http://schemas.microsoft.com/office/powerpoint/2010/main" val="4051949495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4023</TotalTime>
  <Words>1265</Words>
  <Application>Microsoft Macintosh PowerPoint</Application>
  <PresentationFormat>On-screen Show (4:3)</PresentationFormat>
  <Paragraphs>154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Aptos</vt:lpstr>
      <vt:lpstr>Arial</vt:lpstr>
      <vt:lpstr>Times New Roman</vt:lpstr>
      <vt:lpstr>Design padrão</vt:lpstr>
      <vt:lpstr>EXPOFRITZ</vt:lpstr>
      <vt:lpstr>Roteiro</vt:lpstr>
      <vt:lpstr>Introdução</vt:lpstr>
      <vt:lpstr>Objetivos</vt:lpstr>
      <vt:lpstr>Objetivos</vt:lpstr>
      <vt:lpstr>Fundamentação Teórica</vt:lpstr>
      <vt:lpstr>Fundamentação Teórica</vt:lpstr>
      <vt:lpstr>Fundamentação Teórica</vt:lpstr>
      <vt:lpstr>Fundamentação Teórica</vt:lpstr>
      <vt:lpstr>Trabalhos Correlatos (1/3)</vt:lpstr>
      <vt:lpstr>Trabalhos Correlatos (2/3)</vt:lpstr>
      <vt:lpstr>Trabalhos Correlatos (3/3)</vt:lpstr>
      <vt:lpstr>Requisitos Funcionais</vt:lpstr>
      <vt:lpstr>Requisitos Não Funcionais</vt:lpstr>
      <vt:lpstr>Especificação: Casos de uso</vt:lpstr>
      <vt:lpstr>Especificação: Diagrama de Navegação</vt:lpstr>
      <vt:lpstr>Implementação</vt:lpstr>
      <vt:lpstr>Implementação</vt:lpstr>
      <vt:lpstr>Implementação</vt:lpstr>
      <vt:lpstr>Implementação</vt:lpstr>
      <vt:lpstr>Implementação</vt:lpstr>
      <vt:lpstr>PowerPoint Presentation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Conclusões</vt:lpstr>
      <vt:lpstr>Sugestões</vt:lpstr>
      <vt:lpstr>Demonstração</vt:lpstr>
      <vt:lpstr>Fim</vt:lpstr>
    </vt:vector>
  </TitlesOfParts>
  <Company>FURB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Seção de Apoio ao Usuário</dc:creator>
  <cp:lastModifiedBy>Felipe Krieger Buche</cp:lastModifiedBy>
  <cp:revision>111</cp:revision>
  <dcterms:created xsi:type="dcterms:W3CDTF">2012-05-08T00:10:24Z</dcterms:created>
  <dcterms:modified xsi:type="dcterms:W3CDTF">2025-07-05T03:53:38Z</dcterms:modified>
</cp:coreProperties>
</file>